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61" r:id="rId3"/>
    <p:sldId id="262" r:id="rId4"/>
    <p:sldId id="259" r:id="rId5"/>
    <p:sldId id="258" r:id="rId6"/>
    <p:sldId id="257" r:id="rId7"/>
    <p:sldId id="260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B81C3A-E6F1-E6FB-62A7-3E31418F7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DDEC74E-EFEB-D7F6-042F-2B69107BE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3BC8E6-295B-ECFC-DC3C-4AC5DCF21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D3EAC7-C568-AED3-867D-530DEE2B0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E94FD6-4351-95ED-88A2-FD9F4820E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599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62D278-C9BA-90B3-D337-25DAF1323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ECA1AC6-005C-BBE5-97E0-36FB73068B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9E4B5E-F7E4-C12A-27EA-787B2BB93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A1CD30-06E3-4E08-E778-15DEEBD1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D14FED5-D465-FEAA-03ED-1C8E5E242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142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AC0F121-693B-F3FA-57D5-7B7C29015D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6B3D27B-DAF2-55A8-002E-9E9234F677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CD6B3BD-A909-CACF-7FC4-54817C005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BC4C2F-E67B-0B4F-BFCB-0CB79CBE7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FD051B-A778-AEB9-7BC0-D6F5BC797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628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9A30C4-BFE2-6D88-D626-995332E3A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E45D05-6FD5-F859-43BB-BE59F69CB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A9ABA3-1497-7F66-BFB7-E4F2308C0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4B55A5-80C3-0F33-72DF-BC580FCAD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6E34232-CF8C-E095-321E-00EAD0FC3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246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7AC016-7965-222A-E58C-1F87D6C45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084980-FF7A-8002-AE6C-C8E824124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E73762-EA8C-4C65-66E7-6F33005EF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A22E56-7BEB-EA32-83E4-89B4F3EC8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DDA275-9E6A-D442-02AF-61DF3C253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003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E50D78-5233-7D4A-15A6-58FD0F05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E864B2-F876-6611-F46A-E6480F5B08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8DC5FEB-DD51-C80E-21AC-C356AA54D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5B17833-22E8-2860-2A4C-57F23AD03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2078217-450A-9E12-DE75-307B5D685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DF2D38A-86CD-6B1D-FDC4-811A65520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858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B449AA-D529-972C-F0A8-D89EBB756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3681193-3D67-3586-DD15-FE7B956D5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BD3EFD3-3E32-0C80-9576-A7664CBD24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2DB106C-7672-867D-743E-A07DC1A595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4C35AC1-69D9-DA93-0280-6379C795AB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06EB26A-5C96-544B-9861-F5F8B471E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D0EAE49-2B8D-27A1-99B3-01F7333A9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7ED61E5-25C9-5F5C-3183-A8D625AD1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81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18AFE1-8F34-86EF-8475-DA63159B6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6A99217-82A1-F476-ADDF-208FE5C6A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F3ECFA8-180F-70C0-9EB4-0F41B6475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063DE13-D28F-36FF-EC73-0A6C8F9FB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712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3106907-05CE-674F-13CF-0040B9B20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EB89F68-05C4-9094-8B71-21E58877B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1233B5-E2EA-D0FE-C3CB-9A99E3C95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21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1EC1E7-79BF-973A-109F-010BF2AD1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FCD0C5-9863-5A40-671A-DE34D832B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545B51F-A84E-3AC1-6BF6-55FCBF430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767C3E-7C8D-1923-5163-9379D42F4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D00C7C-8613-8623-C5EB-B19F3BCAA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296A5BC-60C9-76E4-EB03-0166B7DC3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422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7354D4-A07B-81FF-DFE2-5ADF8ACDC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1836568-9861-6A64-E5E4-2477C272F1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91D47DB-65ED-570B-4D51-EF5C50582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D98B26F-D3FF-41D6-56AF-CDCE4C759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8/17/2022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CCECF1A-EC94-0746-FE7F-6284F7DBA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B363BAF-C634-3E3C-EBC0-96FA2E1D3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248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D0B8EC4-46DA-78B6-7BA1-BC633E0F9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98B6B76-05E5-C162-EB73-797557F9E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A69604-1056-436E-C108-76E5AFB35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8/17/2022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6235363-47F9-6D4E-313A-E724D984AE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67E27D-063E-D968-485A-ACF8CB097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3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27DEF5-F2B4-773B-DDC4-F0395540B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5790" y="298959"/>
            <a:ext cx="12303579" cy="2541431"/>
          </a:xfrm>
        </p:spPr>
        <p:txBody>
          <a:bodyPr>
            <a:normAutofit/>
          </a:bodyPr>
          <a:lstStyle/>
          <a:p>
            <a:pPr algn="ctr"/>
            <a:r>
              <a:rPr lang="fr-FR" sz="3200" b="1" dirty="0">
                <a:latin typeface="Arial" panose="020B0604020202020204" pitchFamily="34" charset="0"/>
                <a:cs typeface="Arial" panose="020B0604020202020204" pitchFamily="34" charset="0"/>
              </a:rPr>
              <a:t>ASSESSING THE SHORT-TERM RENTAL MARKET OPPORTUNITY FOR WATERSHED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B0F2FB5-9923-F0CA-C4FE-DCDC1E7F53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Analysis by PhD. Yang SHI</a:t>
            </a:r>
          </a:p>
          <a:p>
            <a:pPr algn="r"/>
            <a:r>
              <a:rPr lang="fr-FR" b="1" dirty="0" err="1">
                <a:latin typeface="Arial" panose="020B0604020202020204" pitchFamily="34" charset="0"/>
                <a:cs typeface="Arial" panose="020B0604020202020204" pitchFamily="34" charset="0"/>
              </a:rPr>
              <a:t>Aug</a:t>
            </a:r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 17th,  2022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5467DB4-0009-3859-C253-867EA66A69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352" t="16536" r="352" b="19347"/>
          <a:stretch/>
        </p:blipFill>
        <p:spPr>
          <a:xfrm>
            <a:off x="1524000" y="5204494"/>
            <a:ext cx="2381250" cy="152679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3FE0F77-749E-AC24-6F86-DE60107B916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5190" b="36815"/>
          <a:stretch/>
        </p:blipFill>
        <p:spPr>
          <a:xfrm>
            <a:off x="4762499" y="5594580"/>
            <a:ext cx="2667000" cy="74662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E369EA5-9692-D185-1B07-8170C81BF2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57554" y="5204492"/>
            <a:ext cx="1879135" cy="152679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F102C26-A410-3077-0ECF-DF344CABBE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99391" y="0"/>
            <a:ext cx="3092609" cy="1111307"/>
          </a:xfrm>
          <a:prstGeom prst="rect">
            <a:avLst/>
          </a:prstGeom>
        </p:spPr>
      </p:pic>
      <p:pic>
        <p:nvPicPr>
          <p:cNvPr id="4" name="Vidéo 3">
            <a:hlinkClick r:id="" action="ppaction://media"/>
            <a:extLst>
              <a:ext uri="{FF2B5EF4-FFF2-40B4-BE49-F238E27FC236}">
                <a16:creationId xmlns:a16="http://schemas.microsoft.com/office/drawing/2014/main" id="{B367CD57-B225-3852-2C81-0447D8C599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603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97"/>
    </mc:Choice>
    <mc:Fallback>
      <p:transition spd="slow" advTm="23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64194-4582-5547-5012-CE36852B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1603"/>
            <a:ext cx="10515600" cy="781845"/>
          </a:xfrm>
        </p:spPr>
        <p:txBody>
          <a:bodyPr>
            <a:norm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F2231A0-F29F-819F-D47A-A307AC41BB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9391" y="5671182"/>
            <a:ext cx="3092609" cy="1111307"/>
          </a:xfrm>
          <a:prstGeom prst="rect">
            <a:avLst/>
          </a:prstGeom>
        </p:spPr>
      </p:pic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C8A5CCE-3B84-86F0-F136-F879CCF75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87138"/>
            <a:ext cx="12192000" cy="2729641"/>
          </a:xfrm>
        </p:spPr>
        <p:txBody>
          <a:bodyPr>
            <a:no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fr-FR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Watershed Properties</a:t>
            </a:r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>
              <a:lnSpc>
                <a:spcPct val="210000"/>
              </a:lnSpc>
            </a:pPr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A residential property management company</a:t>
            </a:r>
          </a:p>
          <a:p>
            <a:pPr>
              <a:lnSpc>
                <a:spcPct val="150000"/>
              </a:lnSpc>
            </a:pPr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Manage serval thousand properties in more than 60 different neighborhoods around the US</a:t>
            </a:r>
          </a:p>
          <a:p>
            <a:pPr>
              <a:lnSpc>
                <a:spcPct val="150000"/>
              </a:lnSpc>
            </a:pPr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Manage long-term leases (1 Year or more)</a:t>
            </a:r>
          </a:p>
        </p:txBody>
      </p:sp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750F00DD-8AC2-8DC1-EF4C-0C688463B6A9}"/>
              </a:ext>
            </a:extLst>
          </p:cNvPr>
          <p:cNvSpPr/>
          <p:nvPr/>
        </p:nvSpPr>
        <p:spPr>
          <a:xfrm>
            <a:off x="220436" y="4177811"/>
            <a:ext cx="1469571" cy="7818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7C04B51-09A8-D712-1419-FED8D26700D7}"/>
              </a:ext>
            </a:extLst>
          </p:cNvPr>
          <p:cNvSpPr txBox="1"/>
          <p:nvPr/>
        </p:nvSpPr>
        <p:spPr>
          <a:xfrm>
            <a:off x="1864116" y="4375319"/>
            <a:ext cx="8794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i="0" dirty="0">
                <a:solidFill>
                  <a:srgbClr val="1F1F1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Short-term rentals (Ex : </a:t>
            </a:r>
            <a:r>
              <a:rPr lang="en-US" sz="2000" b="1" i="0" dirty="0">
                <a:solidFill>
                  <a:srgbClr val="1F1F1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pay rent by the night rather than by the month)</a:t>
            </a:r>
            <a:endParaRPr lang="fr-F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 useBgFill="1">
        <p:nvSpPr>
          <p:cNvPr id="9" name="Bouton d'action : Aide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B43A979-1FB5-5A35-26EE-102C269CA8EE}"/>
              </a:ext>
            </a:extLst>
          </p:cNvPr>
          <p:cNvSpPr/>
          <p:nvPr/>
        </p:nvSpPr>
        <p:spPr>
          <a:xfrm rot="774688">
            <a:off x="10575114" y="3845922"/>
            <a:ext cx="808264" cy="1428127"/>
          </a:xfrm>
          <a:prstGeom prst="actionButtonHel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Vidéo 2">
            <a:hlinkClick r:id="" action="ppaction://media"/>
            <a:extLst>
              <a:ext uri="{FF2B5EF4-FFF2-40B4-BE49-F238E27FC236}">
                <a16:creationId xmlns:a16="http://schemas.microsoft.com/office/drawing/2014/main" id="{76D490FB-E281-4364-0097-0B5C1EE3E9C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8918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73"/>
    </mc:Choice>
    <mc:Fallback>
      <p:transition spd="slow" advTm="14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5BE1DC-D639-2208-C9A1-0251639A6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714488"/>
          </a:xfrm>
        </p:spPr>
        <p:txBody>
          <a:bodyPr>
            <a:norm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Main Work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DEDEED79-DBC2-B304-FCDD-DE08D2362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80" y="1017166"/>
            <a:ext cx="1211852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1F1F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000" b="0" i="0" dirty="0">
                <a:solidFill>
                  <a:srgbClr val="1F1F1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alculate how much it would cost to convert and maintain each of this client’s properties as a short-term rental.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Determine the nightly rental price that would maximize the profits from each of these properties.</a:t>
            </a:r>
          </a:p>
          <a:p>
            <a:pPr>
              <a:lnSpc>
                <a:spcPct val="150000"/>
              </a:lnSpc>
            </a:pPr>
            <a:r>
              <a:rPr lang="en-US" sz="2000" b="0" i="0" dirty="0">
                <a:solidFill>
                  <a:srgbClr val="1F1F1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Calculate which properties would have increased profits as short-term rentals.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Determine the model of profitable.</a:t>
            </a:r>
            <a:endParaRPr lang="en-US" sz="2000" dirty="0">
              <a:solidFill>
                <a:srgbClr val="1F1F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fr-FR" sz="2000" dirty="0">
                <a:latin typeface="Arial" panose="020B0604020202020204" pitchFamily="34" charset="0"/>
                <a:cs typeface="Arial" panose="020B0604020202020204" pitchFamily="34" charset="0"/>
              </a:rPr>
              <a:t>Determine the financing account.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9D72676-6FA6-7B31-F4FA-EAEF3B451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9391" y="5671182"/>
            <a:ext cx="3092609" cy="1111307"/>
          </a:xfrm>
          <a:prstGeom prst="rect">
            <a:avLst/>
          </a:prstGeom>
        </p:spPr>
      </p:pic>
      <p:pic>
        <p:nvPicPr>
          <p:cNvPr id="3" name="Vidéo 2">
            <a:hlinkClick r:id="" action="ppaction://media"/>
            <a:extLst>
              <a:ext uri="{FF2B5EF4-FFF2-40B4-BE49-F238E27FC236}">
                <a16:creationId xmlns:a16="http://schemas.microsoft.com/office/drawing/2014/main" id="{FE068BC9-24AA-A871-B780-703F3F5A04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718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15"/>
    </mc:Choice>
    <mc:Fallback>
      <p:transition spd="slow" advTm="38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C838B6-238B-F7A4-E9C7-EA740C070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30510"/>
          </a:xfrm>
        </p:spPr>
        <p:txBody>
          <a:bodyPr>
            <a:norm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Cash Folw &amp; Net Profit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FF1FE68-2068-C653-E676-565BB00185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63049" y="1485901"/>
            <a:ext cx="10229674" cy="4487060"/>
          </a:xfr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7538074-E560-7B76-75CE-D1EF71B76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9391" y="5679347"/>
            <a:ext cx="3092609" cy="1111307"/>
          </a:xfrm>
          <a:prstGeom prst="rect">
            <a:avLst/>
          </a:prstGeom>
        </p:spPr>
      </p:pic>
      <p:pic>
        <p:nvPicPr>
          <p:cNvPr id="3" name="Vidéo 2">
            <a:hlinkClick r:id="" action="ppaction://media"/>
            <a:extLst>
              <a:ext uri="{FF2B5EF4-FFF2-40B4-BE49-F238E27FC236}">
                <a16:creationId xmlns:a16="http://schemas.microsoft.com/office/drawing/2014/main" id="{64AA7E7C-F3B8-2D10-4FF8-78DF0630A2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119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42"/>
    </mc:Choice>
    <mc:Fallback>
      <p:transition spd="slow" advTm="40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FDC945-2148-D07B-FDED-2DB419876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40235"/>
          </a:xfrm>
        </p:spPr>
        <p:txBody>
          <a:bodyPr>
            <a:normAutofit/>
          </a:bodyPr>
          <a:lstStyle/>
          <a:p>
            <a:r>
              <a:rPr lang="en-US" sz="2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Distribution of the 15 Profitable Properties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by Annual Net Profit after Conversion Year</a:t>
            </a: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5292025-3D70-7E99-F5E3-9EBE241C87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49291" y="1585520"/>
            <a:ext cx="9907399" cy="4630722"/>
          </a:xfr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C40E9C04-9D73-0DDE-8E2A-6A5FCF894D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9391" y="5660588"/>
            <a:ext cx="3092609" cy="1111307"/>
          </a:xfrm>
          <a:prstGeom prst="rect">
            <a:avLst/>
          </a:prstGeom>
        </p:spPr>
      </p:pic>
      <p:pic>
        <p:nvPicPr>
          <p:cNvPr id="4" name="Vidéo 3">
            <a:hlinkClick r:id="" action="ppaction://media"/>
            <a:extLst>
              <a:ext uri="{FF2B5EF4-FFF2-40B4-BE49-F238E27FC236}">
                <a16:creationId xmlns:a16="http://schemas.microsoft.com/office/drawing/2014/main" id="{AD8869AA-98EE-7AE2-D19A-B21E9FAAB9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78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95"/>
    </mc:Choice>
    <mc:Fallback>
      <p:transition spd="slow" advTm="35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FF458C-3244-9968-3B5B-5C1981F74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560"/>
            <a:ext cx="12192000" cy="810361"/>
          </a:xfrm>
        </p:spPr>
        <p:txBody>
          <a:bodyPr>
            <a:norm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Location of Profitable Properties in US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6CE2B1C-0876-F6FF-2B25-4433A3E1C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67405" y="1461303"/>
            <a:ext cx="9454394" cy="4051882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11C13CE-4FE3-2D2D-CAF5-8F686E1757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7129" y="4261607"/>
            <a:ext cx="991701" cy="87407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8E66EB9-B8E8-C3E0-8EB3-1BE757C756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9050" y="1960926"/>
            <a:ext cx="2038525" cy="217484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82F3D4A-C666-5AAD-F323-32E30CBF4B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99391" y="5665842"/>
            <a:ext cx="3092609" cy="1111307"/>
          </a:xfrm>
          <a:prstGeom prst="rect">
            <a:avLst/>
          </a:prstGeom>
        </p:spPr>
      </p:pic>
      <p:pic>
        <p:nvPicPr>
          <p:cNvPr id="3" name="Vidéo 2">
            <a:hlinkClick r:id="" action="ppaction://media"/>
            <a:extLst>
              <a:ext uri="{FF2B5EF4-FFF2-40B4-BE49-F238E27FC236}">
                <a16:creationId xmlns:a16="http://schemas.microsoft.com/office/drawing/2014/main" id="{598E2886-B536-8FCE-5A06-045D8E98E2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933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4"/>
    </mc:Choice>
    <mc:Fallback>
      <p:transition spd="slow" advTm="18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9F7449-CBD4-11A0-2A28-55FAE6B48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829033"/>
          </a:xfrm>
        </p:spPr>
        <p:txBody>
          <a:bodyPr>
            <a:norm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Model Limitations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369C5C9-119D-DB37-E70E-3C4E3679FB94}"/>
              </a:ext>
            </a:extLst>
          </p:cNvPr>
          <p:cNvSpPr txBox="1"/>
          <p:nvPr/>
        </p:nvSpPr>
        <p:spPr>
          <a:xfrm>
            <a:off x="101410" y="1186201"/>
            <a:ext cx="10301218" cy="2267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fr-FR" sz="1700" b="1" u="sng" dirty="0">
                <a:latin typeface="Arial" panose="020B0604020202020204" pitchFamily="34" charset="0"/>
                <a:cs typeface="Arial" panose="020B0604020202020204" pitchFamily="34" charset="0"/>
              </a:rPr>
              <a:t>Factors not considered</a:t>
            </a:r>
            <a:r>
              <a:rPr lang="fr-FR" sz="17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fr-FR" sz="1700" dirty="0">
                <a:latin typeface="Arial" panose="020B0604020202020204" pitchFamily="34" charset="0"/>
                <a:cs typeface="Arial" panose="020B0604020202020204" pitchFamily="34" charset="0"/>
              </a:rPr>
              <a:t>Marketing strategies, like discounts or coupons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sz="1700" dirty="0">
                <a:latin typeface="Arial" panose="020B0604020202020204" pitchFamily="34" charset="0"/>
                <a:cs typeface="Arial" panose="020B0604020202020204" pitchFamily="34" charset="0"/>
              </a:rPr>
              <a:t>Weekly or seasonal changes in tent or occupancy rate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sz="1700" dirty="0">
                <a:latin typeface="Arial" panose="020B0604020202020204" pitchFamily="34" charset="0"/>
                <a:cs typeface="Arial" panose="020B0604020202020204" pitchFamily="34" charset="0"/>
              </a:rPr>
              <a:t>Loss in rent during the time interval when proprties are being converted to short-term rental properties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sz="1700" dirty="0">
                <a:latin typeface="Arial" panose="020B0604020202020204" pitchFamily="34" charset="0"/>
                <a:cs typeface="Arial" panose="020B0604020202020204" pitchFamily="34" charset="0"/>
              </a:rPr>
              <a:t>Special enents during the year that might affect the rentals in one specific location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7E20D74-B822-5553-E012-91FC8D47D8DC}"/>
              </a:ext>
            </a:extLst>
          </p:cNvPr>
          <p:cNvSpPr txBox="1"/>
          <p:nvPr/>
        </p:nvSpPr>
        <p:spPr>
          <a:xfrm>
            <a:off x="101410" y="3785103"/>
            <a:ext cx="12192001" cy="1482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fr-FR" sz="1700" b="1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fr-FR" sz="1700" b="1" u="sng" dirty="0">
                <a:latin typeface="Arial" panose="020B0604020202020204" pitchFamily="34" charset="0"/>
                <a:cs typeface="Arial" panose="020B0604020202020204" pitchFamily="34" charset="0"/>
              </a:rPr>
              <a:t>Revenue model is based on observed occupancy and price rates and therefore is not tested for possible shocks</a:t>
            </a:r>
            <a:r>
              <a:rPr lang="fr-FR" sz="17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fr-FR" sz="1700" dirty="0">
                <a:latin typeface="Arial" panose="020B0604020202020204" pitchFamily="34" charset="0"/>
                <a:cs typeface="Arial" panose="020B0604020202020204" pitchFamily="34" charset="0"/>
              </a:rPr>
              <a:t>Significant changes in demande for hoursing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sz="1700" dirty="0">
                <a:latin typeface="Arial" panose="020B0604020202020204" pitchFamily="34" charset="0"/>
                <a:cs typeface="Arial" panose="020B0604020202020204" pitchFamily="34" charset="0"/>
              </a:rPr>
              <a:t>Significant changes in supply of hoursing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008850C-912D-A12E-84C5-A861ECCD50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9391" y="5671799"/>
            <a:ext cx="3092609" cy="1111307"/>
          </a:xfrm>
          <a:prstGeom prst="rect">
            <a:avLst/>
          </a:prstGeom>
        </p:spPr>
      </p:pic>
      <p:pic>
        <p:nvPicPr>
          <p:cNvPr id="3" name="Vidéo 2">
            <a:hlinkClick r:id="" action="ppaction://media"/>
            <a:extLst>
              <a:ext uri="{FF2B5EF4-FFF2-40B4-BE49-F238E27FC236}">
                <a16:creationId xmlns:a16="http://schemas.microsoft.com/office/drawing/2014/main" id="{E0492A5E-5538-703B-3F59-847BBC9C42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51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04"/>
    </mc:Choice>
    <mc:Fallback>
      <p:transition spd="slow" advTm="40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963E2D0-942E-F5B3-6008-B64F3EFF0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9391" y="5671799"/>
            <a:ext cx="3092609" cy="111130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4AD1CE0-10A2-A788-5E67-6BA973CFF94C}"/>
              </a:ext>
            </a:extLst>
          </p:cNvPr>
          <p:cNvSpPr/>
          <p:nvPr/>
        </p:nvSpPr>
        <p:spPr>
          <a:xfrm>
            <a:off x="1194662" y="2967335"/>
            <a:ext cx="98026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Thank you for your attention!</a:t>
            </a:r>
          </a:p>
        </p:txBody>
      </p:sp>
      <p:pic>
        <p:nvPicPr>
          <p:cNvPr id="6" name="Vidéo 5">
            <a:hlinkClick r:id="" action="ppaction://media"/>
            <a:extLst>
              <a:ext uri="{FF2B5EF4-FFF2-40B4-BE49-F238E27FC236}">
                <a16:creationId xmlns:a16="http://schemas.microsoft.com/office/drawing/2014/main" id="{BA1D8A5C-9A24-11C3-FC6E-2EFB481B91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733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5"/>
    </mc:Choice>
    <mc:Fallback>
      <p:transition spd="slow" advTm="4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8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216</TotalTime>
  <Words>240</Words>
  <Application>Microsoft Office PowerPoint</Application>
  <PresentationFormat>Grand écran</PresentationFormat>
  <Paragraphs>28</Paragraphs>
  <Slides>8</Slides>
  <Notes>0</Notes>
  <HiddenSlides>0</HiddenSlides>
  <MMClips>8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Thème Office</vt:lpstr>
      <vt:lpstr>ASSESSING THE SHORT-TERM RENTAL MARKET OPPORTUNITY FOR WATERSHED</vt:lpstr>
      <vt:lpstr>Introduction</vt:lpstr>
      <vt:lpstr>Main Work</vt:lpstr>
      <vt:lpstr>Cash Folw &amp; Net Profit</vt:lpstr>
      <vt:lpstr>Distribution of the 15 Profitable Properties  by Annual Net Profit after Conversion Year</vt:lpstr>
      <vt:lpstr>Location of Profitable Properties in US</vt:lpstr>
      <vt:lpstr>Model Limitations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ASSESSING THE SHORT-TERM RENTAL MARKET OPPORTUNITY FOR WATERSHED</dc:title>
  <dc:creator>L MIN</dc:creator>
  <cp:lastModifiedBy>L MIN</cp:lastModifiedBy>
  <cp:revision>3</cp:revision>
  <dcterms:created xsi:type="dcterms:W3CDTF">2022-08-17T19:17:44Z</dcterms:created>
  <dcterms:modified xsi:type="dcterms:W3CDTF">2022-08-17T22:54:45Z</dcterms:modified>
</cp:coreProperties>
</file>

<file path=docProps/thumbnail.jpeg>
</file>